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59" r:id="rId2"/>
    <p:sldId id="264" r:id="rId3"/>
    <p:sldId id="271" r:id="rId4"/>
    <p:sldId id="272" r:id="rId5"/>
    <p:sldId id="265" r:id="rId6"/>
    <p:sldId id="273" r:id="rId7"/>
    <p:sldId id="274" r:id="rId8"/>
    <p:sldId id="266" r:id="rId9"/>
    <p:sldId id="275" r:id="rId10"/>
    <p:sldId id="276" r:id="rId11"/>
    <p:sldId id="267" r:id="rId12"/>
    <p:sldId id="277" r:id="rId13"/>
    <p:sldId id="278" r:id="rId14"/>
    <p:sldId id="268" r:id="rId15"/>
    <p:sldId id="279" r:id="rId16"/>
    <p:sldId id="280" r:id="rId17"/>
    <p:sldId id="283" r:id="rId18"/>
    <p:sldId id="282" r:id="rId19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6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1DA"/>
    <a:srgbClr val="66FFFF"/>
    <a:srgbClr val="FAFAFA"/>
    <a:srgbClr val="E39625"/>
    <a:srgbClr val="FEB4E0"/>
    <a:srgbClr val="F1F9FC"/>
    <a:srgbClr val="F8FDFE"/>
    <a:srgbClr val="F5F5F5"/>
    <a:srgbClr val="FFFCF7"/>
    <a:srgbClr val="F8F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06" autoAdjust="0"/>
  </p:normalViewPr>
  <p:slideViewPr>
    <p:cSldViewPr snapToGrid="0">
      <p:cViewPr>
        <p:scale>
          <a:sx n="33" d="100"/>
          <a:sy n="33" d="100"/>
        </p:scale>
        <p:origin x="996" y="132"/>
      </p:cViewPr>
      <p:guideLst>
        <p:guide orient="horz" pos="3964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EFDFC96-B1EC-48D7-8584-062E90817A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EEF98A1-ABB6-4508-84AF-B072B649D4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E13C26-08B1-44C8-AC67-4E0D231121A2}" type="datetimeFigureOut">
              <a:rPr lang="pt-BR" smtClean="0"/>
              <a:t>26/01/2025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690B7D3-2209-4636-8E84-EBDAC427F4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FF1BCEC-F4BA-4DB2-BD8F-6FAD219750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67B5A1-9B2D-496E-8B29-DFDFF3FDCF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41872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80B22-53C5-4F70-B312-9118E75CF38F}" type="datetimeFigureOut">
              <a:rPr lang="pt-BR" smtClean="0"/>
              <a:t>26/01/2025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DC33B-1940-4558-ACB0-AFCB33C8B5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5054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4CD8-51B6-4D24-AD87-A04EE2683F35}" type="datetime1">
              <a:rPr lang="pt-BR" smtClean="0"/>
              <a:t>26/01/2025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3105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B13E8-33D2-4E69-B401-D92C18958822}" type="datetime1">
              <a:rPr lang="pt-BR" smtClean="0"/>
              <a:t>26/01/2025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8287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1EECC-28B0-47C1-B574-B67CDC8CC42E}" type="datetime1">
              <a:rPr lang="pt-BR" smtClean="0"/>
              <a:t>26/01/2025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7035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62BEE-1EA6-4417-96A9-6A94824F0CC1}" type="datetime1">
              <a:rPr lang="pt-BR" smtClean="0"/>
              <a:t>26/01/2025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724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F3328-3345-4600-A1CC-71BA8D1AA80A}" type="datetime1">
              <a:rPr lang="pt-BR" smtClean="0"/>
              <a:t>26/01/2025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40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8F81D-2840-44D6-9933-A004C164E85C}" type="datetime1">
              <a:rPr lang="pt-BR" smtClean="0"/>
              <a:t>26/01/2025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1346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92-2F24-4E97-B692-7377920E0079}" type="datetime1">
              <a:rPr lang="pt-BR" smtClean="0"/>
              <a:t>26/01/2025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6166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A35EE-FEFF-4528-BE60-7790886E11AD}" type="datetime1">
              <a:rPr lang="pt-BR" smtClean="0"/>
              <a:t>26/01/2025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4075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A6196-1B35-47A9-A39C-AA04F2B38C49}" type="datetime1">
              <a:rPr lang="pt-BR" smtClean="0"/>
              <a:t>26/01/2025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866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9BBC-0C0F-43CD-A11A-4DE37AAC10F5}" type="datetime1">
              <a:rPr lang="pt-BR" smtClean="0"/>
              <a:t>26/01/2025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5776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1DB9E-07DB-4C44-90D7-D709359799A1}" type="datetime1">
              <a:rPr lang="pt-BR" smtClean="0"/>
              <a:t>26/01/2025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8461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E9B6A-B871-4011-BE41-C36A46A213FF}" type="datetime1">
              <a:rPr lang="pt-BR" smtClean="0"/>
              <a:t>26/01/2025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9024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ssieRios/prompts-recipe-to-create-a-ebook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da capa">
            <a:extLst>
              <a:ext uri="{FF2B5EF4-FFF2-40B4-BE49-F238E27FC236}">
                <a16:creationId xmlns:a16="http://schemas.microsoft.com/office/drawing/2014/main" id="{37957E26-F9F4-4D20-A06A-D2B3E51AE4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7" t="-102" r="6320" b="102"/>
          <a:stretch/>
        </p:blipFill>
        <p:spPr>
          <a:xfrm>
            <a:off x="0" y="-13063"/>
            <a:ext cx="9601200" cy="12814663"/>
          </a:xfrm>
          <a:prstGeom prst="rect">
            <a:avLst/>
          </a:prstGeom>
        </p:spPr>
      </p:pic>
      <p:sp>
        <p:nvSpPr>
          <p:cNvPr id="3" name="Autora">
            <a:extLst>
              <a:ext uri="{FF2B5EF4-FFF2-40B4-BE49-F238E27FC236}">
                <a16:creationId xmlns:a16="http://schemas.microsoft.com/office/drawing/2014/main" id="{DA9903EF-A50B-4AFD-9DF8-687FCCAD058D}"/>
              </a:ext>
            </a:extLst>
          </p:cNvPr>
          <p:cNvSpPr txBox="1"/>
          <p:nvPr/>
        </p:nvSpPr>
        <p:spPr>
          <a:xfrm>
            <a:off x="834697" y="12007679"/>
            <a:ext cx="3101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FEB4E0"/>
                </a:solidFill>
                <a:latin typeface="LEMON MILK Light" panose="00000400000000000000" pitchFamily="50" charset="0"/>
                <a:ea typeface="Meiryo" panose="020B0604030504040204" pitchFamily="34" charset="-128"/>
                <a:cs typeface="Arial" panose="020B0604020202020204" pitchFamily="34" charset="0"/>
              </a:rPr>
              <a:t>CASSANDRA RIOS</a:t>
            </a:r>
          </a:p>
        </p:txBody>
      </p:sp>
      <p:grpSp>
        <p:nvGrpSpPr>
          <p:cNvPr id="2" name="Contêiner do título">
            <a:extLst>
              <a:ext uri="{FF2B5EF4-FFF2-40B4-BE49-F238E27FC236}">
                <a16:creationId xmlns:a16="http://schemas.microsoft.com/office/drawing/2014/main" id="{C8674066-2E03-4141-9231-8410D5E2E8F2}"/>
              </a:ext>
            </a:extLst>
          </p:cNvPr>
          <p:cNvGrpSpPr/>
          <p:nvPr/>
        </p:nvGrpSpPr>
        <p:grpSpPr>
          <a:xfrm>
            <a:off x="-987166" y="-1829127"/>
            <a:ext cx="7930743" cy="12718796"/>
            <a:chOff x="-987166" y="-1829127"/>
            <a:chExt cx="7930743" cy="12718796"/>
          </a:xfrm>
        </p:grpSpPr>
        <p:sp>
          <p:nvSpPr>
            <p:cNvPr id="7" name="Fundo do texto">
              <a:extLst>
                <a:ext uri="{FF2B5EF4-FFF2-40B4-BE49-F238E27FC236}">
                  <a16:creationId xmlns:a16="http://schemas.microsoft.com/office/drawing/2014/main" id="{456FD2D2-1D61-4445-9DB7-377D37074D0C}"/>
                </a:ext>
              </a:extLst>
            </p:cNvPr>
            <p:cNvSpPr/>
            <p:nvPr/>
          </p:nvSpPr>
          <p:spPr>
            <a:xfrm rot="15676309">
              <a:off x="-3041609" y="225316"/>
              <a:ext cx="11600144" cy="7491257"/>
            </a:xfrm>
            <a:prstGeom prst="roundRect">
              <a:avLst>
                <a:gd name="adj" fmla="val 33836"/>
              </a:avLst>
            </a:prstGeom>
            <a:gradFill flip="none" rotWithShape="1">
              <a:gsLst>
                <a:gs pos="57000">
                  <a:schemeClr val="accent1">
                    <a:lumMod val="5000"/>
                    <a:lumOff val="95000"/>
                    <a:alpha val="30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  <a:effectLst>
              <a:softEdge rad="571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Para todos os CARTÕES">
              <a:extLst>
                <a:ext uri="{FF2B5EF4-FFF2-40B4-BE49-F238E27FC236}">
                  <a16:creationId xmlns:a16="http://schemas.microsoft.com/office/drawing/2014/main" id="{AF9F4ECA-D7AB-46A0-AA48-6A0BCA2C9B8B}"/>
                </a:ext>
              </a:extLst>
            </p:cNvPr>
            <p:cNvSpPr txBox="1"/>
            <p:nvPr/>
          </p:nvSpPr>
          <p:spPr>
            <a:xfrm rot="20682019">
              <a:off x="-212981" y="1948760"/>
              <a:ext cx="7156558" cy="8940909"/>
            </a:xfrm>
            <a:prstGeom prst="rect">
              <a:avLst/>
            </a:prstGeom>
            <a:noFill/>
            <a:effectLst>
              <a:glow rad="1905000">
                <a:schemeClr val="accent1">
                  <a:alpha val="12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7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Para Todos </a:t>
              </a:r>
            </a:p>
            <a:p>
              <a:pPr algn="ctr"/>
              <a:r>
                <a:rPr lang="pt-BR" sz="56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Os  </a:t>
              </a:r>
              <a:r>
                <a:rPr lang="pt-BR" sz="11200" spc="300" dirty="0">
                  <a:effectLst/>
                  <a:latin typeface="Selima" panose="02000000000000000000" pitchFamily="50" charset="0"/>
                </a:rPr>
                <a:t>Cartões</a:t>
              </a:r>
            </a:p>
            <a:p>
              <a:pPr algn="ctr"/>
              <a:r>
                <a:rPr lang="pt-BR" sz="56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que </a:t>
              </a:r>
              <a:r>
                <a:rPr lang="pt-BR" sz="7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já </a:t>
              </a:r>
              <a:r>
                <a:rPr lang="pt-BR" sz="11200" i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Amei:</a:t>
              </a:r>
              <a:br>
                <a:rPr lang="pt-BR" sz="11200" i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</a:br>
              <a:r>
                <a:rPr lang="pt-BR" sz="5600" i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Uma </a:t>
              </a:r>
              <a:r>
                <a:rPr lang="pt-BR" sz="8800" i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Jornada</a:t>
              </a:r>
              <a:r>
                <a:rPr lang="pt-BR" sz="5600" i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 de </a:t>
              </a:r>
              <a:r>
                <a:rPr lang="pt-BR" sz="8800" i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Recomeço</a:t>
              </a:r>
              <a:endParaRPr lang="pt-BR" sz="8800" spc="300" dirty="0">
                <a:latin typeface="Selima" panose="02000000000000000000" pitchFamily="50" charset="0"/>
              </a:endParaRPr>
            </a:p>
            <a:p>
              <a:pPr algn="ctr">
                <a:lnSpc>
                  <a:spcPts val="12000"/>
                </a:lnSpc>
              </a:pPr>
              <a:endParaRPr lang="pt-BR" sz="11200" spc="300" dirty="0">
                <a:effectLst/>
                <a:latin typeface="Selima" panose="020000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317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68E9DD5-3201-49A4-8CBA-7B5A180A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1DA9FFC-E28B-4007-89DB-EE74A5BAC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o: Carta">
            <a:extLst>
              <a:ext uri="{FF2B5EF4-FFF2-40B4-BE49-F238E27FC236}">
                <a16:creationId xmlns:a16="http://schemas.microsoft.com/office/drawing/2014/main" id="{3E5643C6-14A7-4AAE-A39C-D905A62FFC3D}"/>
              </a:ext>
            </a:extLst>
          </p:cNvPr>
          <p:cNvSpPr txBox="1"/>
          <p:nvPr/>
        </p:nvSpPr>
        <p:spPr>
          <a:xfrm>
            <a:off x="1179521" y="7853618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Nunca pague só o mínimo. Se não consegue quitar a fatura, renegocie a dívida ou procure alternativas de crédito com juros menores.</a:t>
            </a:r>
          </a:p>
        </p:txBody>
      </p:sp>
      <p:sp>
        <p:nvSpPr>
          <p:cNvPr id="10" name="Separador">
            <a:extLst>
              <a:ext uri="{FF2B5EF4-FFF2-40B4-BE49-F238E27FC236}">
                <a16:creationId xmlns:a16="http://schemas.microsoft.com/office/drawing/2014/main" id="{816FFE1F-C8C2-4C96-A6EF-A22ACF7E5ACE}"/>
              </a:ext>
            </a:extLst>
          </p:cNvPr>
          <p:cNvSpPr/>
          <p:nvPr/>
        </p:nvSpPr>
        <p:spPr>
          <a:xfrm flipH="1" flipV="1">
            <a:off x="-7254" y="5339661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ítulo">
            <a:extLst>
              <a:ext uri="{FF2B5EF4-FFF2-40B4-BE49-F238E27FC236}">
                <a16:creationId xmlns:a16="http://schemas.microsoft.com/office/drawing/2014/main" id="{1CA6CF94-6139-4AE0-8108-87E55BF80296}"/>
              </a:ext>
            </a:extLst>
          </p:cNvPr>
          <p:cNvSpPr txBox="1"/>
          <p:nvPr/>
        </p:nvSpPr>
        <p:spPr>
          <a:xfrm>
            <a:off x="1179521" y="4537269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aprendizado</a:t>
            </a:r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Uma fatura de R$ 3.000 virou R$ 5.000 em poucos meses porque paguei apenas o valor mínimo (R$ 300). Os juros fizeram minha dívida explodir.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exemplo</a:t>
            </a:r>
          </a:p>
        </p:txBody>
      </p:sp>
    </p:spTree>
    <p:extLst>
      <p:ext uri="{BB962C8B-B14F-4D97-AF65-F5344CB8AC3E}">
        <p14:creationId xmlns:p14="http://schemas.microsoft.com/office/powerpoint/2010/main" val="4257171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do capítulo 4">
            <a:extLst>
              <a:ext uri="{FF2B5EF4-FFF2-40B4-BE49-F238E27FC236}">
                <a16:creationId xmlns:a16="http://schemas.microsoft.com/office/drawing/2014/main" id="{FDDCF245-4FC6-42C3-AAF8-3EBC17B396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6" y="0"/>
            <a:ext cx="9601200" cy="12746421"/>
          </a:xfrm>
          <a:prstGeom prst="rect">
            <a:avLst/>
          </a:prstGeom>
        </p:spPr>
      </p:pic>
      <p:sp>
        <p:nvSpPr>
          <p:cNvPr id="15" name="Cobertura transparente">
            <a:extLst>
              <a:ext uri="{FF2B5EF4-FFF2-40B4-BE49-F238E27FC236}">
                <a16:creationId xmlns:a16="http://schemas.microsoft.com/office/drawing/2014/main" id="{6E9146AE-0E16-4EDE-8EB9-B40790DA8099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7" name="Título">
            <a:extLst>
              <a:ext uri="{FF2B5EF4-FFF2-40B4-BE49-F238E27FC236}">
                <a16:creationId xmlns:a16="http://schemas.microsoft.com/office/drawing/2014/main" id="{D3AA7173-DDFE-4AEC-B18C-CA7D802CF1A4}"/>
              </a:ext>
            </a:extLst>
          </p:cNvPr>
          <p:cNvSpPr txBox="1"/>
          <p:nvPr/>
        </p:nvSpPr>
        <p:spPr>
          <a:xfrm>
            <a:off x="558272" y="8825308"/>
            <a:ext cx="8484656" cy="1460656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>
              <a:lnSpc>
                <a:spcPts val="5000"/>
              </a:lnSpc>
              <a:spcBef>
                <a:spcPts val="20"/>
              </a:spcBef>
              <a:spcAft>
                <a:spcPts val="20"/>
              </a:spcAft>
            </a:pPr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Reaprendendo a Amar</a:t>
            </a:r>
          </a:p>
          <a:p>
            <a:pPr algn="r">
              <a:lnSpc>
                <a:spcPts val="5000"/>
              </a:lnSpc>
              <a:spcBef>
                <a:spcPts val="20"/>
              </a:spcBef>
              <a:spcAft>
                <a:spcPts val="20"/>
              </a:spcAft>
            </a:pPr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o Dinheiro</a:t>
            </a:r>
          </a:p>
        </p:txBody>
      </p:sp>
      <p:sp>
        <p:nvSpPr>
          <p:cNvPr id="18" name="Número do capítulo">
            <a:extLst>
              <a:ext uri="{FF2B5EF4-FFF2-40B4-BE49-F238E27FC236}">
                <a16:creationId xmlns:a16="http://schemas.microsoft.com/office/drawing/2014/main" id="{2337867A-2B85-448D-B632-A59ED9D839CF}"/>
              </a:ext>
            </a:extLst>
          </p:cNvPr>
          <p:cNvSpPr txBox="1"/>
          <p:nvPr/>
        </p:nvSpPr>
        <p:spPr>
          <a:xfrm rot="19482372">
            <a:off x="239865" y="973490"/>
            <a:ext cx="2806309" cy="7494359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100" dirty="0">
                <a:solidFill>
                  <a:schemeClr val="tx1">
                    <a:lumMod val="75000"/>
                    <a:lumOff val="25000"/>
                  </a:schemeClr>
                </a:solidFill>
                <a:latin typeface="Vladimir Script" panose="03050402040407070305" pitchFamily="66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995474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A38E40C3-DF98-4649-A4D2-5E94E7017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7EB7E5E-C95E-4C67-ABCB-69D4C1A33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do capítulo 4">
            <a:extLst>
              <a:ext uri="{FF2B5EF4-FFF2-40B4-BE49-F238E27FC236}">
                <a16:creationId xmlns:a16="http://schemas.microsoft.com/office/drawing/2014/main" id="{3448C001-3F43-4AE2-9308-68E9836A46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0" t="1601" r="12362" b="9011"/>
          <a:stretch/>
        </p:blipFill>
        <p:spPr>
          <a:xfrm>
            <a:off x="1186775" y="6169974"/>
            <a:ext cx="7227650" cy="4291138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3462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Depois de várias faturas atrasadas, dívidas renegociadas e noites sem dormir, percebi que o problema não eram os cartões, mas como eu os usava. 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Foi uma jornada de autoconhecimento, onde entendi que meu valor não estava nas coisas que comprava, mas na forma como cuidava de mim mesma e do meu dinheiro.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Aprender a gerenciar meu dinheiro foi como reaprender a amar, mas dessa vez, de forma consciente.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</p:spTree>
    <p:extLst>
      <p:ext uri="{BB962C8B-B14F-4D97-AF65-F5344CB8AC3E}">
        <p14:creationId xmlns:p14="http://schemas.microsoft.com/office/powerpoint/2010/main" val="4130105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A2E0C3C-C67C-4887-AA7B-DEF88B7A2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9432A20-2781-48AA-B1EC-E0B1ABA89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o: Carta">
            <a:extLst>
              <a:ext uri="{FF2B5EF4-FFF2-40B4-BE49-F238E27FC236}">
                <a16:creationId xmlns:a16="http://schemas.microsoft.com/office/drawing/2014/main" id="{3E5643C6-14A7-4AAE-A39C-D905A62FFC3D}"/>
              </a:ext>
            </a:extLst>
          </p:cNvPr>
          <p:cNvSpPr txBox="1"/>
          <p:nvPr/>
        </p:nvSpPr>
        <p:spPr>
          <a:xfrm>
            <a:off x="1186775" y="7479047"/>
            <a:ext cx="7227650" cy="198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Aprendi uma estratégia: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Small Semibol" pitchFamily="2" charset="0"/>
              </a:rPr>
              <a:t>Regra 50/30/20: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	50% do salário para necessidades, 30% para desejos e 20% para pagar dívidas ou poupar. </a:t>
            </a:r>
          </a:p>
        </p:txBody>
      </p:sp>
      <p:sp>
        <p:nvSpPr>
          <p:cNvPr id="10" name="Separador">
            <a:extLst>
              <a:ext uri="{FF2B5EF4-FFF2-40B4-BE49-F238E27FC236}">
                <a16:creationId xmlns:a16="http://schemas.microsoft.com/office/drawing/2014/main" id="{303EC936-33F7-45B3-A68D-FE3E85C5AAE4}"/>
              </a:ext>
            </a:extLst>
          </p:cNvPr>
          <p:cNvSpPr/>
          <p:nvPr/>
        </p:nvSpPr>
        <p:spPr>
          <a:xfrm flipH="1" flipV="1">
            <a:off x="-7254" y="5339661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ítulo">
            <a:extLst>
              <a:ext uri="{FF2B5EF4-FFF2-40B4-BE49-F238E27FC236}">
                <a16:creationId xmlns:a16="http://schemas.microsoft.com/office/drawing/2014/main" id="{345CE0E4-C9E9-4017-BFD5-1C6F68CF267F}"/>
              </a:ext>
            </a:extLst>
          </p:cNvPr>
          <p:cNvSpPr txBox="1"/>
          <p:nvPr/>
        </p:nvSpPr>
        <p:spPr>
          <a:xfrm>
            <a:off x="1179521" y="4537269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aprendizado</a:t>
            </a:r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Ao invés de parcelar uma TV de R$ 3.000 em 12x, economizei R$ 250 por mês e comprei à vista com desconto após um ano.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exemplo</a:t>
            </a:r>
          </a:p>
        </p:txBody>
      </p:sp>
    </p:spTree>
    <p:extLst>
      <p:ext uri="{BB962C8B-B14F-4D97-AF65-F5344CB8AC3E}">
        <p14:creationId xmlns:p14="http://schemas.microsoft.com/office/powerpoint/2010/main" val="2892101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do capítulo 5">
            <a:extLst>
              <a:ext uri="{FF2B5EF4-FFF2-40B4-BE49-F238E27FC236}">
                <a16:creationId xmlns:a16="http://schemas.microsoft.com/office/drawing/2014/main" id="{A7F952CA-CE2A-4CC0-A328-98B122C9F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7" t="9537" r="15347" b="13637"/>
          <a:stretch/>
        </p:blipFill>
        <p:spPr>
          <a:xfrm>
            <a:off x="0" y="0"/>
            <a:ext cx="9601199" cy="12801597"/>
          </a:xfrm>
          <a:prstGeom prst="rect">
            <a:avLst/>
          </a:prstGeom>
        </p:spPr>
      </p:pic>
      <p:sp>
        <p:nvSpPr>
          <p:cNvPr id="15" name="Cobertura transparente">
            <a:extLst>
              <a:ext uri="{FF2B5EF4-FFF2-40B4-BE49-F238E27FC236}">
                <a16:creationId xmlns:a16="http://schemas.microsoft.com/office/drawing/2014/main" id="{D7615A2C-DBF0-4EE7-93C5-5B036E326444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3" name="Subtítulo">
            <a:extLst>
              <a:ext uri="{FF2B5EF4-FFF2-40B4-BE49-F238E27FC236}">
                <a16:creationId xmlns:a16="http://schemas.microsoft.com/office/drawing/2014/main" id="{801D98F5-F2C8-49C4-9A71-19CE582A9054}"/>
              </a:ext>
            </a:extLst>
          </p:cNvPr>
          <p:cNvSpPr txBox="1"/>
          <p:nvPr/>
        </p:nvSpPr>
        <p:spPr>
          <a:xfrm>
            <a:off x="3950805" y="9330217"/>
            <a:ext cx="5087112" cy="830997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00" i="1" dirty="0">
                <a:solidFill>
                  <a:schemeClr val="bg2">
                    <a:lumMod val="50000"/>
                  </a:schemeClr>
                </a:solidFill>
                <a:latin typeface="Selima" panose="02000000000000000000" pitchFamily="50" charset="0"/>
              </a:rPr>
              <a:t>Um Novo Começo</a:t>
            </a:r>
          </a:p>
        </p:txBody>
      </p:sp>
      <p:sp>
        <p:nvSpPr>
          <p:cNvPr id="17" name="Título">
            <a:extLst>
              <a:ext uri="{FF2B5EF4-FFF2-40B4-BE49-F238E27FC236}">
                <a16:creationId xmlns:a16="http://schemas.microsoft.com/office/drawing/2014/main" id="{179D20F6-15C2-47CD-97D9-41848D06F165}"/>
              </a:ext>
            </a:extLst>
          </p:cNvPr>
          <p:cNvSpPr txBox="1"/>
          <p:nvPr/>
        </p:nvSpPr>
        <p:spPr>
          <a:xfrm>
            <a:off x="646410" y="8584302"/>
            <a:ext cx="8401529" cy="1077218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A Conquista da Liberdade</a:t>
            </a:r>
          </a:p>
        </p:txBody>
      </p:sp>
      <p:sp>
        <p:nvSpPr>
          <p:cNvPr id="18" name="Número do capítulo">
            <a:extLst>
              <a:ext uri="{FF2B5EF4-FFF2-40B4-BE49-F238E27FC236}">
                <a16:creationId xmlns:a16="http://schemas.microsoft.com/office/drawing/2014/main" id="{96C49E7B-96B9-426F-BB22-6A785AF23453}"/>
              </a:ext>
            </a:extLst>
          </p:cNvPr>
          <p:cNvSpPr txBox="1"/>
          <p:nvPr/>
        </p:nvSpPr>
        <p:spPr>
          <a:xfrm rot="19482372">
            <a:off x="206243" y="867798"/>
            <a:ext cx="3172173" cy="7494359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100" dirty="0">
                <a:solidFill>
                  <a:schemeClr val="tx1">
                    <a:lumMod val="75000"/>
                    <a:lumOff val="25000"/>
                  </a:schemeClr>
                </a:solidFill>
                <a:latin typeface="Vladimir Script" panose="03050402040407070305" pitchFamily="66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63311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0649BC66-2C3A-4210-BC6C-70E55B43A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F42CD8B-B08C-4E6F-87FA-62DC7C30B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pic>
        <p:nvPicPr>
          <p:cNvPr id="5" name="Imagem do capítulo 5">
            <a:extLst>
              <a:ext uri="{FF2B5EF4-FFF2-40B4-BE49-F238E27FC236}">
                <a16:creationId xmlns:a16="http://schemas.microsoft.com/office/drawing/2014/main" id="{C2C2D163-F706-4512-951A-86C77E3A29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3" r="10313" b="5628"/>
          <a:stretch/>
        </p:blipFill>
        <p:spPr>
          <a:xfrm>
            <a:off x="1186775" y="6169973"/>
            <a:ext cx="7227650" cy="4296661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2477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Os cartões que já amei me ensinaram muito, mas a lição mais importante foi que minha liberdade financeira é o bem mais valioso. Hoje, uso apenas um cartão, pago o valor total da fatura todo mês e só compro o que cabe no meu orçamento. Também olho para cada compra e pergunto: "Isso vai me trazer felicidade ou mais dívida?"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</p:spTree>
    <p:extLst>
      <p:ext uri="{BB962C8B-B14F-4D97-AF65-F5344CB8AC3E}">
        <p14:creationId xmlns:p14="http://schemas.microsoft.com/office/powerpoint/2010/main" val="1261914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65F5068-5AB9-41CE-A715-EF159589E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D273AB0-4FD3-4704-8F4B-096EE1D98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5654281"/>
            <a:ext cx="7227650" cy="1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Amar cartões de crédito não é o problema, desde que você ame sua liberdade financeira ainda mais. Lembre-se, o verdadeiro amadurecimento financeiro é como um bom relacionamento: exige respeito, limites e equilíbrio.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Mensagem final</a:t>
            </a:r>
          </a:p>
        </p:txBody>
      </p:sp>
    </p:spTree>
    <p:extLst>
      <p:ext uri="{BB962C8B-B14F-4D97-AF65-F5344CB8AC3E}">
        <p14:creationId xmlns:p14="http://schemas.microsoft.com/office/powerpoint/2010/main" val="3487235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dos agradecimentos">
            <a:extLst>
              <a:ext uri="{FF2B5EF4-FFF2-40B4-BE49-F238E27FC236}">
                <a16:creationId xmlns:a16="http://schemas.microsoft.com/office/drawing/2014/main" id="{83620754-4599-48C2-9A84-C42CAD7BA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89"/>
            <a:ext cx="9601200" cy="12746421"/>
          </a:xfrm>
          <a:prstGeom prst="rect">
            <a:avLst/>
          </a:prstGeom>
        </p:spPr>
      </p:pic>
      <p:sp>
        <p:nvSpPr>
          <p:cNvPr id="15" name="Cobertura transparente">
            <a:extLst>
              <a:ext uri="{FF2B5EF4-FFF2-40B4-BE49-F238E27FC236}">
                <a16:creationId xmlns:a16="http://schemas.microsoft.com/office/drawing/2014/main" id="{D7615A2C-DBF0-4EE7-93C5-5B036E326444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7" name="Título">
            <a:extLst>
              <a:ext uri="{FF2B5EF4-FFF2-40B4-BE49-F238E27FC236}">
                <a16:creationId xmlns:a16="http://schemas.microsoft.com/office/drawing/2014/main" id="{179D20F6-15C2-47CD-97D9-41848D06F165}"/>
              </a:ext>
            </a:extLst>
          </p:cNvPr>
          <p:cNvSpPr txBox="1"/>
          <p:nvPr/>
        </p:nvSpPr>
        <p:spPr>
          <a:xfrm>
            <a:off x="646410" y="8584302"/>
            <a:ext cx="8401529" cy="1077218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614158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2DC7127-77A6-4098-9FD0-2622749DD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097872D-ABE1-4B44-BA4C-9D968C47B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dos agradecimentos">
            <a:extLst>
              <a:ext uri="{FF2B5EF4-FFF2-40B4-BE49-F238E27FC236}">
                <a16:creationId xmlns:a16="http://schemas.microsoft.com/office/drawing/2014/main" id="{B143411F-8B8C-4FBC-B3BB-1A1B931FA3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1" t="10497" r="12361"/>
          <a:stretch/>
        </p:blipFill>
        <p:spPr>
          <a:xfrm>
            <a:off x="1186775" y="6169972"/>
            <a:ext cx="7227650" cy="4296661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Link para o perfil no Github">
            <a:hlinkClick r:id="rId3"/>
            <a:extLst>
              <a:ext uri="{FF2B5EF4-FFF2-40B4-BE49-F238E27FC236}">
                <a16:creationId xmlns:a16="http://schemas.microsoft.com/office/drawing/2014/main" id="{89AE6CFC-B21C-489F-84A4-C5A3B974C363}"/>
              </a:ext>
            </a:extLst>
          </p:cNvPr>
          <p:cNvSpPr txBox="1"/>
          <p:nvPr/>
        </p:nvSpPr>
        <p:spPr>
          <a:xfrm>
            <a:off x="2319564" y="4382932"/>
            <a:ext cx="6094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u="sng" dirty="0">
                <a:solidFill>
                  <a:srgbClr val="00A1DA"/>
                </a:solidFill>
                <a:latin typeface="Segoe UI Variable Text" pitchFamily="2" charset="0"/>
              </a:rPr>
              <a:t>https://github.com/CassieRios/prompts-recipe-to-create-a-ebook</a:t>
            </a:r>
          </a:p>
        </p:txBody>
      </p:sp>
      <p:pic>
        <p:nvPicPr>
          <p:cNvPr id="11" name="Ícone do Github">
            <a:extLst>
              <a:ext uri="{FF2B5EF4-FFF2-40B4-BE49-F238E27FC236}">
                <a16:creationId xmlns:a16="http://schemas.microsoft.com/office/drawing/2014/main" id="{70B78058-EEDD-474E-9B1F-812AB028B3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46429" y="4095009"/>
            <a:ext cx="933450" cy="914400"/>
          </a:xfrm>
          <a:prstGeom prst="rect">
            <a:avLst/>
          </a:prstGeom>
        </p:spPr>
      </p:pic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Esse Ebook foi gerado por IA e diagramado por humano.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O passo a passo se encontra no meu </a:t>
            </a:r>
            <a:r>
              <a:rPr lang="pt-BR" sz="1600" dirty="0" err="1">
                <a:latin typeface="Segoe UI Variable Text" pitchFamily="2" charset="0"/>
              </a:rPr>
              <a:t>Github</a:t>
            </a:r>
            <a:endParaRPr lang="pt-BR" sz="1600" dirty="0">
              <a:latin typeface="Segoe UI Variable Text" pitchFamily="2" charset="0"/>
            </a:endParaRP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600" dirty="0">
                <a:latin typeface="Selima" panose="02000000000000000000" pitchFamily="50" charset="0"/>
                <a:ea typeface="Segoe UI Black" panose="020B0A02040204020203" pitchFamily="34" charset="0"/>
              </a:rPr>
              <a:t>Obrigada</a:t>
            </a:r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 por ler até aqui!</a:t>
            </a:r>
          </a:p>
        </p:txBody>
      </p:sp>
    </p:spTree>
    <p:extLst>
      <p:ext uri="{BB962C8B-B14F-4D97-AF65-F5344CB8AC3E}">
        <p14:creationId xmlns:p14="http://schemas.microsoft.com/office/powerpoint/2010/main" val="1256714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D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do capítulo 1">
            <a:extLst>
              <a:ext uri="{FF2B5EF4-FFF2-40B4-BE49-F238E27FC236}">
                <a16:creationId xmlns:a16="http://schemas.microsoft.com/office/drawing/2014/main" id="{DAE161B7-1FD7-4FDF-AA87-722974A35F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834" r="13720"/>
          <a:stretch/>
        </p:blipFill>
        <p:spPr>
          <a:xfrm>
            <a:off x="0" y="1"/>
            <a:ext cx="9601200" cy="12801600"/>
          </a:xfrm>
          <a:prstGeom prst="rect">
            <a:avLst/>
          </a:prstGeom>
        </p:spPr>
      </p:pic>
      <p:sp>
        <p:nvSpPr>
          <p:cNvPr id="21" name="Cobertura transparente">
            <a:extLst>
              <a:ext uri="{FF2B5EF4-FFF2-40B4-BE49-F238E27FC236}">
                <a16:creationId xmlns:a16="http://schemas.microsoft.com/office/drawing/2014/main" id="{86C54BF6-CA1F-412E-BF91-302C462D6021}"/>
              </a:ext>
            </a:extLst>
          </p:cNvPr>
          <p:cNvSpPr/>
          <p:nvPr/>
        </p:nvSpPr>
        <p:spPr>
          <a:xfrm rot="5400000">
            <a:off x="-1600199" y="1600201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8" name="Subtítulo">
            <a:extLst>
              <a:ext uri="{FF2B5EF4-FFF2-40B4-BE49-F238E27FC236}">
                <a16:creationId xmlns:a16="http://schemas.microsoft.com/office/drawing/2014/main" id="{98587C9C-75B7-4E5F-B746-2414D202C410}"/>
              </a:ext>
            </a:extLst>
          </p:cNvPr>
          <p:cNvSpPr txBox="1"/>
          <p:nvPr/>
        </p:nvSpPr>
        <p:spPr>
          <a:xfrm>
            <a:off x="3950806" y="9330216"/>
            <a:ext cx="5087112" cy="830997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00" i="1" dirty="0">
                <a:solidFill>
                  <a:schemeClr val="bg2">
                    <a:lumMod val="50000"/>
                  </a:schemeClr>
                </a:solidFill>
                <a:latin typeface="Selima" panose="02000000000000000000" pitchFamily="50" charset="0"/>
              </a:rPr>
              <a:t>Amor à Primeira Vista</a:t>
            </a:r>
          </a:p>
        </p:txBody>
      </p:sp>
      <p:sp>
        <p:nvSpPr>
          <p:cNvPr id="5" name="Título">
            <a:extLst>
              <a:ext uri="{FF2B5EF4-FFF2-40B4-BE49-F238E27FC236}">
                <a16:creationId xmlns:a16="http://schemas.microsoft.com/office/drawing/2014/main" id="{AF9F4ECA-D7AB-46A0-AA48-6A0BCA2C9B8B}"/>
              </a:ext>
            </a:extLst>
          </p:cNvPr>
          <p:cNvSpPr txBox="1"/>
          <p:nvPr/>
        </p:nvSpPr>
        <p:spPr>
          <a:xfrm>
            <a:off x="646411" y="8584301"/>
            <a:ext cx="8401529" cy="1077218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O Encanto do Primeiro Cartão</a:t>
            </a:r>
          </a:p>
        </p:txBody>
      </p:sp>
      <p:sp>
        <p:nvSpPr>
          <p:cNvPr id="136" name="Número do capítulo">
            <a:extLst>
              <a:ext uri="{FF2B5EF4-FFF2-40B4-BE49-F238E27FC236}">
                <a16:creationId xmlns:a16="http://schemas.microsoft.com/office/drawing/2014/main" id="{BE0DBA01-9E9F-4E3A-B590-BB5E9309E33B}"/>
              </a:ext>
            </a:extLst>
          </p:cNvPr>
          <p:cNvSpPr txBox="1"/>
          <p:nvPr/>
        </p:nvSpPr>
        <p:spPr>
          <a:xfrm rot="19482372">
            <a:off x="186027" y="804247"/>
            <a:ext cx="3392157" cy="7494359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100" dirty="0">
                <a:solidFill>
                  <a:schemeClr val="tx1">
                    <a:lumMod val="75000"/>
                    <a:lumOff val="25000"/>
                  </a:schemeClr>
                </a:solidFill>
                <a:latin typeface="Vladimir Script" panose="03050402040407070305" pitchFamily="66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35577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8C552B6-831C-4B7F-B77D-4BA910F43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F5AAC30D-AC96-47BF-BFAF-B693EA64D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3</a:t>
            </a:fld>
            <a:endParaRPr lang="pt-BR" dirty="0"/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do capítulo 1">
            <a:extLst>
              <a:ext uri="{FF2B5EF4-FFF2-40B4-BE49-F238E27FC236}">
                <a16:creationId xmlns:a16="http://schemas.microsoft.com/office/drawing/2014/main" id="{0DF253D0-E3C2-4DC5-BBF5-0F175A5CFD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1" t="5386" r="12361" b="6037"/>
          <a:stretch/>
        </p:blipFill>
        <p:spPr>
          <a:xfrm>
            <a:off x="1186775" y="6169974"/>
            <a:ext cx="7227650" cy="4252211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3462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Meu primeiro cartão era como aquele crush do colégio: sedutor, cheio de promessas e, na minha cabeça, perfeito. Ele me dava acesso imediato ao que eu queria, e eu me apaixonei pela sensação de independência. Comprar roupas novas, sair para comer e parcelar tudo parecia mágico.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Mas como aquele primeiro amor que deixa cicatrizes, logo descobri o preço dessa liberdade. Cada compra acumulava, e a fatura chegava como um choque. Eu só via o limite disponível, não o dinheiro que realmente tinha.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</p:spTree>
    <p:extLst>
      <p:ext uri="{BB962C8B-B14F-4D97-AF65-F5344CB8AC3E}">
        <p14:creationId xmlns:p14="http://schemas.microsoft.com/office/powerpoint/2010/main" val="559554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14436E7-10EA-47B5-AFDB-DE6C3140F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9600" y="11865189"/>
            <a:ext cx="3271203" cy="681567"/>
          </a:xfrm>
        </p:spPr>
        <p:txBody>
          <a:bodyPr/>
          <a:lstStyle/>
          <a:p>
            <a:r>
              <a:rPr lang="pt-BR" dirty="0"/>
              <a:t>PARA TODOS OS CARTÕES QUE JÁ AMEI CASSANDRA RIOS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FE47734-49CF-4C90-84E9-E999AC346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4</a:t>
            </a:fld>
            <a:endParaRPr lang="pt-BR"/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o">
            <a:extLst>
              <a:ext uri="{FF2B5EF4-FFF2-40B4-BE49-F238E27FC236}">
                <a16:creationId xmlns:a16="http://schemas.microsoft.com/office/drawing/2014/main" id="{3E5643C6-14A7-4AAE-A39C-D905A62FFC3D}"/>
              </a:ext>
            </a:extLst>
          </p:cNvPr>
          <p:cNvSpPr txBox="1"/>
          <p:nvPr/>
        </p:nvSpPr>
        <p:spPr>
          <a:xfrm>
            <a:off x="1179521" y="7879018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O limite do cartão não é seu dinheiro. É só um empréstimo temporário que cobra caro se você não souber usá-lo.</a:t>
            </a:r>
          </a:p>
        </p:txBody>
      </p:sp>
      <p:sp>
        <p:nvSpPr>
          <p:cNvPr id="8" name="Separador">
            <a:extLst>
              <a:ext uri="{FF2B5EF4-FFF2-40B4-BE49-F238E27FC236}">
                <a16:creationId xmlns:a16="http://schemas.microsoft.com/office/drawing/2014/main" id="{EAF525A3-46E4-4596-BFDE-A691DDDA13F0}"/>
              </a:ext>
            </a:extLst>
          </p:cNvPr>
          <p:cNvSpPr/>
          <p:nvPr/>
        </p:nvSpPr>
        <p:spPr>
          <a:xfrm flipH="1" flipV="1">
            <a:off x="-7254" y="5339661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Aprendizado">
            <a:extLst>
              <a:ext uri="{FF2B5EF4-FFF2-40B4-BE49-F238E27FC236}">
                <a16:creationId xmlns:a16="http://schemas.microsoft.com/office/drawing/2014/main" id="{F25F81C1-B3EF-4D42-86A2-61CCA8C623D0}"/>
              </a:ext>
            </a:extLst>
          </p:cNvPr>
          <p:cNvSpPr txBox="1"/>
          <p:nvPr/>
        </p:nvSpPr>
        <p:spPr>
          <a:xfrm>
            <a:off x="1179521" y="4537269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aprendizado</a:t>
            </a:r>
          </a:p>
        </p:txBody>
      </p:sp>
      <p:sp>
        <p:nvSpPr>
          <p:cNvPr id="2" name="Texto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Comprei um celular de R$ 3.000 em 10x de R$ 300, mas esqueci de considerar outros parcelamentos. Quando a soma veio, estava gastando mais do que meu salário permitia.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xemp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exemplo</a:t>
            </a:r>
          </a:p>
        </p:txBody>
      </p:sp>
    </p:spTree>
    <p:extLst>
      <p:ext uri="{BB962C8B-B14F-4D97-AF65-F5344CB8AC3E}">
        <p14:creationId xmlns:p14="http://schemas.microsoft.com/office/powerpoint/2010/main" val="1832523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9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do capítulo 2">
            <a:extLst>
              <a:ext uri="{FF2B5EF4-FFF2-40B4-BE49-F238E27FC236}">
                <a16:creationId xmlns:a16="http://schemas.microsoft.com/office/drawing/2014/main" id="{F9145775-B5AE-4C7F-A02A-B80DE75BC5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" t="1431" r="14322" b="12996"/>
          <a:stretch/>
        </p:blipFill>
        <p:spPr>
          <a:xfrm>
            <a:off x="0" y="0"/>
            <a:ext cx="9601200" cy="12801597"/>
          </a:xfrm>
          <a:prstGeom prst="rect">
            <a:avLst/>
          </a:prstGeom>
        </p:spPr>
      </p:pic>
      <p:sp>
        <p:nvSpPr>
          <p:cNvPr id="17" name="Cobertura transparente">
            <a:extLst>
              <a:ext uri="{FF2B5EF4-FFF2-40B4-BE49-F238E27FC236}">
                <a16:creationId xmlns:a16="http://schemas.microsoft.com/office/drawing/2014/main" id="{462127AB-24EF-4FF8-8328-D0860ED26A24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5" name="Subtítulo">
            <a:extLst>
              <a:ext uri="{FF2B5EF4-FFF2-40B4-BE49-F238E27FC236}">
                <a16:creationId xmlns:a16="http://schemas.microsoft.com/office/drawing/2014/main" id="{A9998FAD-ACC4-47D8-881F-F80DDC28B555}"/>
              </a:ext>
            </a:extLst>
          </p:cNvPr>
          <p:cNvSpPr txBox="1"/>
          <p:nvPr/>
        </p:nvSpPr>
        <p:spPr>
          <a:xfrm>
            <a:off x="1789811" y="9330217"/>
            <a:ext cx="7248106" cy="830997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00" i="1" dirty="0" err="1">
                <a:solidFill>
                  <a:schemeClr val="bg2">
                    <a:lumMod val="50000"/>
                  </a:schemeClr>
                </a:solidFill>
                <a:latin typeface="Selima" panose="02000000000000000000" pitchFamily="50" charset="0"/>
              </a:rPr>
              <a:t>Cashback</a:t>
            </a:r>
            <a:r>
              <a:rPr lang="pt-BR" sz="4800" i="1" dirty="0">
                <a:solidFill>
                  <a:schemeClr val="bg2">
                    <a:lumMod val="50000"/>
                  </a:schemeClr>
                </a:solidFill>
                <a:latin typeface="Selima" panose="02000000000000000000" pitchFamily="50" charset="0"/>
              </a:rPr>
              <a:t> e Promessas Tentadoras</a:t>
            </a:r>
          </a:p>
        </p:txBody>
      </p:sp>
      <p:sp>
        <p:nvSpPr>
          <p:cNvPr id="18" name="Título">
            <a:extLst>
              <a:ext uri="{FF2B5EF4-FFF2-40B4-BE49-F238E27FC236}">
                <a16:creationId xmlns:a16="http://schemas.microsoft.com/office/drawing/2014/main" id="{E6F64A3C-20D0-4C25-9792-6063D3C695B5}"/>
              </a:ext>
            </a:extLst>
          </p:cNvPr>
          <p:cNvSpPr txBox="1"/>
          <p:nvPr/>
        </p:nvSpPr>
        <p:spPr>
          <a:xfrm>
            <a:off x="646410" y="8584302"/>
            <a:ext cx="8401529" cy="1077218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O Cartão Perfeito</a:t>
            </a:r>
          </a:p>
        </p:txBody>
      </p:sp>
      <p:sp>
        <p:nvSpPr>
          <p:cNvPr id="19" name="Número do capítulo">
            <a:extLst>
              <a:ext uri="{FF2B5EF4-FFF2-40B4-BE49-F238E27FC236}">
                <a16:creationId xmlns:a16="http://schemas.microsoft.com/office/drawing/2014/main" id="{F133A359-A942-45ED-AAC2-BFC02BA561F1}"/>
              </a:ext>
            </a:extLst>
          </p:cNvPr>
          <p:cNvSpPr txBox="1"/>
          <p:nvPr/>
        </p:nvSpPr>
        <p:spPr>
          <a:xfrm rot="19482372">
            <a:off x="169203" y="751363"/>
            <a:ext cx="3575220" cy="7494359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100" dirty="0">
                <a:solidFill>
                  <a:schemeClr val="tx1">
                    <a:lumMod val="75000"/>
                    <a:lumOff val="25000"/>
                  </a:schemeClr>
                </a:solidFill>
                <a:latin typeface="Vladimir Script" panose="03050402040407070305" pitchFamily="66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78990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AE0EB8BC-2B7F-482C-AD62-ED33E2B18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6FB8453-17E0-4F5F-89D9-55EE9D83D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do capítulo 2">
            <a:extLst>
              <a:ext uri="{FF2B5EF4-FFF2-40B4-BE49-F238E27FC236}">
                <a16:creationId xmlns:a16="http://schemas.microsoft.com/office/drawing/2014/main" id="{D55B11DB-86EF-4634-A8C3-7466A2EAC9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9" t="1063" r="10681" b="1973"/>
          <a:stretch/>
        </p:blipFill>
        <p:spPr>
          <a:xfrm>
            <a:off x="1186775" y="6200773"/>
            <a:ext cx="7227650" cy="4257677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3462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O segundo cartão parecia o relacionamento ideal. Ele oferecia </a:t>
            </a:r>
            <a:r>
              <a:rPr lang="pt-BR" sz="1600" dirty="0" err="1">
                <a:latin typeface="Segoe UI Variable Text" pitchFamily="2" charset="0"/>
              </a:rPr>
              <a:t>cashback</a:t>
            </a:r>
            <a:r>
              <a:rPr lang="pt-BR" sz="1600" dirty="0">
                <a:latin typeface="Segoe UI Variable Text" pitchFamily="2" charset="0"/>
              </a:rPr>
              <a:t>, milhas, desconto em lojas parceiras… parecia um sonho. A cada compra, eu me sentia uma vencedora, acumulando pontos como se estivesse conquistando o mundo.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Mas a verdade era outra: gastava muito mais do que precisava só para "ganhar" benefícios. E os pontos? Acabei usando para comprar coisas que nem queria de verdade.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</p:spTree>
    <p:extLst>
      <p:ext uri="{BB962C8B-B14F-4D97-AF65-F5344CB8AC3E}">
        <p14:creationId xmlns:p14="http://schemas.microsoft.com/office/powerpoint/2010/main" val="4138162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525C90E-7BC8-4336-A699-E11EE77E3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7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14DE6EF-CEF9-42CB-BE40-6BF3E4028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o: Carta">
            <a:extLst>
              <a:ext uri="{FF2B5EF4-FFF2-40B4-BE49-F238E27FC236}">
                <a16:creationId xmlns:a16="http://schemas.microsoft.com/office/drawing/2014/main" id="{3E5643C6-14A7-4AAE-A39C-D905A62FFC3D}"/>
              </a:ext>
            </a:extLst>
          </p:cNvPr>
          <p:cNvSpPr txBox="1"/>
          <p:nvPr/>
        </p:nvSpPr>
        <p:spPr>
          <a:xfrm>
            <a:off x="1179521" y="7853618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Benefícios são bons, mas só quando você já planejava gastar. Não vale a pena entrar em dívidas para acumular pontos.</a:t>
            </a:r>
          </a:p>
        </p:txBody>
      </p:sp>
      <p:sp>
        <p:nvSpPr>
          <p:cNvPr id="10" name="Separador">
            <a:extLst>
              <a:ext uri="{FF2B5EF4-FFF2-40B4-BE49-F238E27FC236}">
                <a16:creationId xmlns:a16="http://schemas.microsoft.com/office/drawing/2014/main" id="{960E8966-8B65-4344-8FEF-431F262A73D8}"/>
              </a:ext>
            </a:extLst>
          </p:cNvPr>
          <p:cNvSpPr/>
          <p:nvPr/>
        </p:nvSpPr>
        <p:spPr>
          <a:xfrm flipH="1" flipV="1">
            <a:off x="-7254" y="5339661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Aprendizado">
            <a:extLst>
              <a:ext uri="{FF2B5EF4-FFF2-40B4-BE49-F238E27FC236}">
                <a16:creationId xmlns:a16="http://schemas.microsoft.com/office/drawing/2014/main" id="{1E2D5619-305C-4608-A282-FBCACAD0F9D0}"/>
              </a:ext>
            </a:extLst>
          </p:cNvPr>
          <p:cNvSpPr txBox="1"/>
          <p:nvPr/>
        </p:nvSpPr>
        <p:spPr>
          <a:xfrm>
            <a:off x="1179521" y="4537269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aprendizado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98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Código emocional errado: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	"Se eu gastar R$ 1.500 neste mês, ganho 2.000 pontos!" 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Resultado? Comprei roupas que nunca usei, e os pontos só serviram para um café pequeno no aeroporto.</a:t>
            </a:r>
          </a:p>
        </p:txBody>
      </p:sp>
      <p:sp>
        <p:nvSpPr>
          <p:cNvPr id="4" name="Exemp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exemplo</a:t>
            </a:r>
          </a:p>
        </p:txBody>
      </p:sp>
    </p:spTree>
    <p:extLst>
      <p:ext uri="{BB962C8B-B14F-4D97-AF65-F5344CB8AC3E}">
        <p14:creationId xmlns:p14="http://schemas.microsoft.com/office/powerpoint/2010/main" val="3723893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do capítulo 3">
            <a:extLst>
              <a:ext uri="{FF2B5EF4-FFF2-40B4-BE49-F238E27FC236}">
                <a16:creationId xmlns:a16="http://schemas.microsoft.com/office/drawing/2014/main" id="{55246105-7A31-4642-B1D7-79CC79EDC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6" y="0"/>
            <a:ext cx="9601200" cy="12746421"/>
          </a:xfrm>
          <a:prstGeom prst="rect">
            <a:avLst/>
          </a:prstGeom>
        </p:spPr>
      </p:pic>
      <p:sp>
        <p:nvSpPr>
          <p:cNvPr id="15" name="Cobertura transparente">
            <a:extLst>
              <a:ext uri="{FF2B5EF4-FFF2-40B4-BE49-F238E27FC236}">
                <a16:creationId xmlns:a16="http://schemas.microsoft.com/office/drawing/2014/main" id="{CBC64E16-1000-4A90-88F7-146C5F0C9614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3" name="Subtítulo">
            <a:extLst>
              <a:ext uri="{FF2B5EF4-FFF2-40B4-BE49-F238E27FC236}">
                <a16:creationId xmlns:a16="http://schemas.microsoft.com/office/drawing/2014/main" id="{73E355D1-9422-4D88-A219-BBD92D80AD4E}"/>
              </a:ext>
            </a:extLst>
          </p:cNvPr>
          <p:cNvSpPr txBox="1"/>
          <p:nvPr/>
        </p:nvSpPr>
        <p:spPr>
          <a:xfrm>
            <a:off x="1547446" y="9330217"/>
            <a:ext cx="7490471" cy="830997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00" i="1" dirty="0">
                <a:solidFill>
                  <a:schemeClr val="bg2">
                    <a:lumMod val="50000"/>
                  </a:schemeClr>
                </a:solidFill>
                <a:latin typeface="Selima" panose="02000000000000000000" pitchFamily="50" charset="0"/>
              </a:rPr>
              <a:t>Quando o Amor Vira Dependência</a:t>
            </a:r>
          </a:p>
        </p:txBody>
      </p:sp>
      <p:sp>
        <p:nvSpPr>
          <p:cNvPr id="17" name="Título">
            <a:extLst>
              <a:ext uri="{FF2B5EF4-FFF2-40B4-BE49-F238E27FC236}">
                <a16:creationId xmlns:a16="http://schemas.microsoft.com/office/drawing/2014/main" id="{E2432E32-70BE-4EF3-933A-9B1B4BBDC45D}"/>
              </a:ext>
            </a:extLst>
          </p:cNvPr>
          <p:cNvSpPr txBox="1"/>
          <p:nvPr/>
        </p:nvSpPr>
        <p:spPr>
          <a:xfrm>
            <a:off x="646410" y="8584302"/>
            <a:ext cx="8401529" cy="1077218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A Traição do Rotativo</a:t>
            </a:r>
          </a:p>
        </p:txBody>
      </p:sp>
      <p:sp>
        <p:nvSpPr>
          <p:cNvPr id="18" name="Número do capítulo">
            <a:extLst>
              <a:ext uri="{FF2B5EF4-FFF2-40B4-BE49-F238E27FC236}">
                <a16:creationId xmlns:a16="http://schemas.microsoft.com/office/drawing/2014/main" id="{B9963EE2-B824-44C8-A5D9-ECE0B2574F6B}"/>
              </a:ext>
            </a:extLst>
          </p:cNvPr>
          <p:cNvSpPr txBox="1"/>
          <p:nvPr/>
        </p:nvSpPr>
        <p:spPr>
          <a:xfrm rot="19482372">
            <a:off x="206000" y="867036"/>
            <a:ext cx="3174809" cy="7494359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100" dirty="0">
                <a:solidFill>
                  <a:schemeClr val="tx1">
                    <a:lumMod val="75000"/>
                    <a:lumOff val="25000"/>
                  </a:schemeClr>
                </a:solidFill>
                <a:latin typeface="Vladimir Script" panose="03050402040407070305" pitchFamily="66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7358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0FE4BBF-8159-4824-96FA-5C08681AC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3F6BC76-EBDC-4BDA-8683-CCF1F35A6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do capítulo 3">
            <a:extLst>
              <a:ext uri="{FF2B5EF4-FFF2-40B4-BE49-F238E27FC236}">
                <a16:creationId xmlns:a16="http://schemas.microsoft.com/office/drawing/2014/main" id="{1B1DACB6-ABDD-4FB3-8DF2-EDBE3FA7CE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5" t="2871" r="9885" b="2466"/>
          <a:stretch/>
        </p:blipFill>
        <p:spPr>
          <a:xfrm>
            <a:off x="1186775" y="6169974"/>
            <a:ext cx="7227650" cy="4263992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2477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Quando não consegui pagar a fatura inteira, entrei no rotativo. Na época, parecia uma solução, um alívio. Mas logo percebi que o rotativo é como aquele </a:t>
            </a:r>
            <a:r>
              <a:rPr lang="pt-BR" sz="1600" dirty="0" err="1">
                <a:latin typeface="Segoe UI Variable Text" pitchFamily="2" charset="0"/>
              </a:rPr>
              <a:t>ex</a:t>
            </a:r>
            <a:r>
              <a:rPr lang="pt-BR" sz="1600" dirty="0">
                <a:latin typeface="Segoe UI Variable Text" pitchFamily="2" charset="0"/>
              </a:rPr>
              <a:t> tóxico: parece ajudar, mas só te prende em um ciclo pior.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Os juros eram absurdos, e minha dívida crescia mesmo quando eu pagava todo mês. Quanto mais eu tentava, mais afundava.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</p:spTree>
    <p:extLst>
      <p:ext uri="{BB962C8B-B14F-4D97-AF65-F5344CB8AC3E}">
        <p14:creationId xmlns:p14="http://schemas.microsoft.com/office/powerpoint/2010/main" val="6908480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3744</TotalTime>
  <Words>901</Words>
  <Application>Microsoft Office PowerPoint</Application>
  <PresentationFormat>Papel A3 (297 x 420 mm)</PresentationFormat>
  <Paragraphs>73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LEMON MILK Light</vt:lpstr>
      <vt:lpstr>Segoe UI Semibold</vt:lpstr>
      <vt:lpstr>Segoe UI Variable Small Semibol</vt:lpstr>
      <vt:lpstr>Segoe UI Variable Text</vt:lpstr>
      <vt:lpstr>Selima</vt:lpstr>
      <vt:lpstr>Vladimir Script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Iasmin Rios</dc:creator>
  <cp:lastModifiedBy>Iasmin Rios</cp:lastModifiedBy>
  <cp:revision>14</cp:revision>
  <dcterms:created xsi:type="dcterms:W3CDTF">2025-01-19T18:49:13Z</dcterms:created>
  <dcterms:modified xsi:type="dcterms:W3CDTF">2025-01-26T18:27:53Z</dcterms:modified>
</cp:coreProperties>
</file>

<file path=docProps/thumbnail.jpeg>
</file>